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8" r:id="rId3"/>
    <p:sldId id="270" r:id="rId4"/>
    <p:sldId id="265" r:id="rId5"/>
    <p:sldId id="267" r:id="rId6"/>
    <p:sldId id="268" r:id="rId7"/>
    <p:sldId id="269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9" r:id="rId16"/>
    <p:sldId id="280" r:id="rId17"/>
    <p:sldId id="281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56" autoAdjust="0"/>
  </p:normalViewPr>
  <p:slideViewPr>
    <p:cSldViewPr>
      <p:cViewPr>
        <p:scale>
          <a:sx n="114" d="100"/>
          <a:sy n="114" d="100"/>
        </p:scale>
        <p:origin x="1986" y="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CD95-0012-4112-865B-C26D28933A8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6B87ACF-A913-406E-9BED-B77470FFA3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CD95-0012-4112-865B-C26D28933A8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7ACF-A913-406E-9BED-B77470FFA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CD95-0012-4112-865B-C26D28933A8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7ACF-A913-406E-9BED-B77470FFA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CD95-0012-4112-865B-C26D28933A8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7ACF-A913-406E-9BED-B77470FFA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CD95-0012-4112-865B-C26D28933A8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7ACF-A913-406E-9BED-B77470FFA3B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CD95-0012-4112-865B-C26D28933A8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7ACF-A913-406E-9BED-B77470FFA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CD95-0012-4112-865B-C26D28933A8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7ACF-A913-406E-9BED-B77470FFA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CD95-0012-4112-865B-C26D28933A8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7ACF-A913-406E-9BED-B77470FFA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CD95-0012-4112-865B-C26D28933A8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7ACF-A913-406E-9BED-B77470FFA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CD95-0012-4112-865B-C26D28933A8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7ACF-A913-406E-9BED-B77470FFA3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CD95-0012-4112-865B-C26D28933A8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7ACF-A913-406E-9BED-B77470FFA3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74ACD95-0012-4112-865B-C26D28933A8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6B87ACF-A913-406E-9BED-B77470FFA3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collect the data you need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Designing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9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Confounding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variable that is correlated with both explanatory and response variables.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you think of any confounding variables to explain this relationship?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5" y="2362200"/>
            <a:ext cx="5020376" cy="288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3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random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all statistical methods are based on having random samples from a population.</a:t>
            </a:r>
          </a:p>
          <a:p>
            <a:r>
              <a:rPr lang="en-US" dirty="0" smtClean="0"/>
              <a:t>3 types:</a:t>
            </a:r>
          </a:p>
          <a:p>
            <a:pPr lvl="1"/>
            <a:r>
              <a:rPr lang="en-US" dirty="0" smtClean="0"/>
              <a:t>Simple random sampling</a:t>
            </a:r>
          </a:p>
          <a:p>
            <a:pPr lvl="1"/>
            <a:r>
              <a:rPr lang="en-US" dirty="0" smtClean="0"/>
              <a:t>Stratified sampling</a:t>
            </a:r>
          </a:p>
          <a:p>
            <a:pPr lvl="1"/>
            <a:r>
              <a:rPr lang="en-US" dirty="0" smtClean="0"/>
              <a:t>Cluster sampling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19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random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member of the population has an equal chance of being sampled.</a:t>
            </a:r>
          </a:p>
          <a:p>
            <a:r>
              <a:rPr lang="en-US" dirty="0" smtClean="0"/>
              <a:t>Knowing one member provides no info about other members.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505200"/>
            <a:ext cx="6068379" cy="308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78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Stratified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First create strata – similar cases are grouped together.</a:t>
            </a:r>
          </a:p>
          <a:p>
            <a:r>
              <a:rPr lang="en-US" sz="1800" dirty="0" smtClean="0"/>
              <a:t>Strata often based on ordinal categorical variables.</a:t>
            </a:r>
          </a:p>
          <a:p>
            <a:r>
              <a:rPr lang="en-US" sz="1800" dirty="0" smtClean="0"/>
              <a:t>Must sample from all strata equally.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47999"/>
            <a:ext cx="6410805" cy="327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97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Cases placed into clusters. Some clusters randomly picked and then simple random sample taken from selected clusters. </a:t>
            </a:r>
          </a:p>
          <a:p>
            <a:r>
              <a:rPr lang="en-US" sz="1800" dirty="0" smtClean="0"/>
              <a:t>Most useful when:</a:t>
            </a:r>
          </a:p>
          <a:p>
            <a:pPr lvl="1"/>
            <a:r>
              <a:rPr lang="en-US" sz="1800" dirty="0" smtClean="0"/>
              <a:t>Inter-cluster variability is low.</a:t>
            </a:r>
          </a:p>
          <a:p>
            <a:pPr lvl="1"/>
            <a:r>
              <a:rPr lang="en-US" sz="1800" dirty="0" smtClean="0"/>
              <a:t>Intra-cluster variability is high.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29000"/>
            <a:ext cx="6125537" cy="312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75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of 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Treatments</a:t>
            </a:r>
            <a:r>
              <a:rPr lang="en-US" dirty="0" smtClean="0"/>
              <a:t> are assigned to </a:t>
            </a:r>
            <a:r>
              <a:rPr lang="en-US" u="sng" dirty="0" smtClean="0"/>
              <a:t>cases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Contrast with observational studies.</a:t>
            </a:r>
          </a:p>
          <a:p>
            <a:r>
              <a:rPr lang="en-US" u="sng" dirty="0" smtClean="0"/>
              <a:t>Randomization</a:t>
            </a:r>
            <a:r>
              <a:rPr lang="en-US" dirty="0" smtClean="0"/>
              <a:t> is necessary to show a </a:t>
            </a:r>
            <a:r>
              <a:rPr lang="en-US" u="sng" dirty="0" smtClean="0"/>
              <a:t>causal</a:t>
            </a:r>
            <a:r>
              <a:rPr lang="en-US" dirty="0" smtClean="0"/>
              <a:t> connection between variables.</a:t>
            </a:r>
          </a:p>
          <a:p>
            <a:r>
              <a:rPr lang="en-US" dirty="0" smtClean="0"/>
              <a:t>4 principles:</a:t>
            </a:r>
          </a:p>
          <a:p>
            <a:pPr lvl="1"/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Randomization</a:t>
            </a:r>
          </a:p>
          <a:p>
            <a:pPr lvl="1"/>
            <a:r>
              <a:rPr lang="en-US" dirty="0" smtClean="0"/>
              <a:t>Replication</a:t>
            </a:r>
          </a:p>
          <a:p>
            <a:pPr lvl="1"/>
            <a:r>
              <a:rPr lang="en-US" dirty="0" smtClean="0"/>
              <a:t>Blocking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6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/>
          <a:lstStyle/>
          <a:p>
            <a:r>
              <a:rPr lang="en-US" b="1" dirty="0" smtClean="0"/>
              <a:t>Controlling</a:t>
            </a:r>
            <a:r>
              <a:rPr lang="en-US" dirty="0" smtClean="0"/>
              <a:t> – minimize or eliminate any differences between groups. </a:t>
            </a:r>
          </a:p>
          <a:p>
            <a:pPr lvl="1"/>
            <a:r>
              <a:rPr lang="en-US" dirty="0" smtClean="0"/>
              <a:t>Ex: drug is administered to experimental group in pill form.</a:t>
            </a:r>
          </a:p>
          <a:p>
            <a:pPr lvl="1"/>
            <a:r>
              <a:rPr lang="en-US" dirty="0" smtClean="0"/>
              <a:t>How do you manage control?</a:t>
            </a:r>
          </a:p>
          <a:p>
            <a:r>
              <a:rPr lang="en-US" b="1" dirty="0" smtClean="0"/>
              <a:t>Randomization</a:t>
            </a:r>
            <a:r>
              <a:rPr lang="en-US" dirty="0" smtClean="0"/>
              <a:t> – individuals randomly assigned to groups to minimize influence of other factors.</a:t>
            </a:r>
          </a:p>
          <a:p>
            <a:pPr lvl="1"/>
            <a:r>
              <a:rPr lang="en-US" dirty="0" smtClean="0"/>
              <a:t>Some </a:t>
            </a:r>
            <a:r>
              <a:rPr lang="en-US" dirty="0" err="1" smtClean="0"/>
              <a:t>indivs</a:t>
            </a:r>
            <a:r>
              <a:rPr lang="en-US" dirty="0" smtClean="0"/>
              <a:t> might be more susceptible to disease due to diet. Mix </a:t>
            </a:r>
            <a:r>
              <a:rPr lang="en-US" dirty="0" err="1" smtClean="0"/>
              <a:t>indivs</a:t>
            </a:r>
            <a:r>
              <a:rPr lang="en-US" dirty="0" smtClean="0"/>
              <a:t> with high and low quality diets into groups.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41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/>
          <a:lstStyle/>
          <a:p>
            <a:r>
              <a:rPr lang="en-US" b="1" dirty="0" smtClean="0"/>
              <a:t>Replication</a:t>
            </a:r>
            <a:r>
              <a:rPr lang="en-US" dirty="0" smtClean="0"/>
              <a:t> – more cases that are studied, the better we can understand how explanatory and response variables are related.</a:t>
            </a:r>
          </a:p>
          <a:p>
            <a:pPr lvl="1"/>
            <a:r>
              <a:rPr lang="en-US" dirty="0" smtClean="0"/>
              <a:t>Large samples act as replicates.</a:t>
            </a:r>
          </a:p>
          <a:p>
            <a:pPr lvl="1"/>
            <a:r>
              <a:rPr lang="en-US" dirty="0" smtClean="0"/>
              <a:t>Replicating entire experiment even better if $, </a:t>
            </a:r>
            <a:r>
              <a:rPr lang="en-US" dirty="0" err="1" smtClean="0"/>
              <a:t>etc</a:t>
            </a:r>
            <a:r>
              <a:rPr lang="en-US" dirty="0" smtClean="0"/>
              <a:t> allows.</a:t>
            </a:r>
          </a:p>
          <a:p>
            <a:r>
              <a:rPr lang="en-US" b="1" dirty="0" smtClean="0"/>
              <a:t>Blocking</a:t>
            </a:r>
            <a:r>
              <a:rPr lang="en-US" dirty="0" smtClean="0"/>
              <a:t> – other variables (non explanatory) may influence response.</a:t>
            </a:r>
            <a:r>
              <a:rPr lang="en-US" b="1" dirty="0" smtClean="0"/>
              <a:t> </a:t>
            </a:r>
            <a:r>
              <a:rPr lang="en-US" dirty="0" smtClean="0"/>
              <a:t>Must control for this.</a:t>
            </a:r>
          </a:p>
          <a:p>
            <a:pPr lvl="1"/>
            <a:r>
              <a:rPr lang="en-US" dirty="0" smtClean="0"/>
              <a:t>First group cases into </a:t>
            </a:r>
            <a:r>
              <a:rPr lang="en-US" u="sng" dirty="0" smtClean="0"/>
              <a:t>blocks</a:t>
            </a:r>
            <a:r>
              <a:rPr lang="en-US" dirty="0" smtClean="0"/>
              <a:t> – </a:t>
            </a:r>
            <a:r>
              <a:rPr lang="en-US" dirty="0" err="1" smtClean="0"/>
              <a:t>indivs</a:t>
            </a:r>
            <a:r>
              <a:rPr lang="en-US" dirty="0" smtClean="0"/>
              <a:t> share characteristic in common.</a:t>
            </a:r>
            <a:endParaRPr lang="en-US" u="sng" dirty="0"/>
          </a:p>
          <a:p>
            <a:pPr lvl="1"/>
            <a:r>
              <a:rPr lang="en-US" dirty="0" smtClean="0"/>
              <a:t>Randomly assign members from each block to control and experimental groups.</a:t>
            </a:r>
          </a:p>
        </p:txBody>
      </p:sp>
    </p:spTree>
    <p:extLst>
      <p:ext uri="{BB962C8B-B14F-4D97-AF65-F5344CB8AC3E}">
        <p14:creationId xmlns:p14="http://schemas.microsoft.com/office/powerpoint/2010/main" val="6770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601" y="223390"/>
            <a:ext cx="5172797" cy="641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64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85" y="1776181"/>
            <a:ext cx="5220429" cy="3305637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Is there any </a:t>
            </a:r>
            <a:r>
              <a:rPr lang="en-US" u="sng" dirty="0" smtClean="0"/>
              <a:t>bias</a:t>
            </a:r>
            <a:r>
              <a:rPr lang="en-US" dirty="0" smtClean="0"/>
              <a:t> that might arise? Is there anything that has not been controlled?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28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obvious problems with:</a:t>
            </a:r>
          </a:p>
          <a:p>
            <a:pPr lvl="1"/>
            <a:r>
              <a:rPr lang="en-US" dirty="0" smtClean="0"/>
              <a:t>The question</a:t>
            </a:r>
          </a:p>
          <a:p>
            <a:pPr lvl="1"/>
            <a:r>
              <a:rPr lang="en-US" dirty="0" smtClean="0"/>
              <a:t>Sampling</a:t>
            </a:r>
          </a:p>
          <a:p>
            <a:pPr lvl="1"/>
            <a:r>
              <a:rPr lang="en-US" dirty="0"/>
              <a:t>Variables</a:t>
            </a:r>
          </a:p>
          <a:p>
            <a:r>
              <a:rPr lang="en-US" dirty="0" smtClean="0"/>
              <a:t>How to do sampling.</a:t>
            </a:r>
          </a:p>
          <a:p>
            <a:r>
              <a:rPr lang="en-US" dirty="0" smtClean="0"/>
              <a:t>Principles of experimental design.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7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Blind studies and placebos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previous example:</a:t>
            </a:r>
          </a:p>
          <a:p>
            <a:pPr lvl="1"/>
            <a:r>
              <a:rPr lang="en-US" dirty="0" smtClean="0"/>
              <a:t>If patients are aware of treatment vs. no treatment:</a:t>
            </a:r>
          </a:p>
          <a:p>
            <a:pPr lvl="2"/>
            <a:r>
              <a:rPr lang="en-US" dirty="0" smtClean="0"/>
              <a:t>may lead to emotional effects that are hard to quantify</a:t>
            </a:r>
          </a:p>
          <a:p>
            <a:pPr lvl="2"/>
            <a:r>
              <a:rPr lang="en-US" dirty="0" smtClean="0"/>
              <a:t>possibly influence response variable.</a:t>
            </a:r>
          </a:p>
          <a:p>
            <a:r>
              <a:rPr lang="en-US" dirty="0" smtClean="0"/>
              <a:t>Make study </a:t>
            </a:r>
            <a:r>
              <a:rPr lang="en-US" u="sng" dirty="0" smtClean="0"/>
              <a:t>blind</a:t>
            </a:r>
            <a:r>
              <a:rPr lang="en-US" dirty="0" smtClean="0"/>
              <a:t> – patients do not know whether they are receiving treatment or </a:t>
            </a:r>
            <a:r>
              <a:rPr lang="en-US" u="sng" dirty="0" smtClean="0"/>
              <a:t>placebo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Double blind</a:t>
            </a:r>
            <a:r>
              <a:rPr lang="en-US" dirty="0" smtClean="0"/>
              <a:t> – researchers also do not know who receives treatment until study has concluded.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01884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3 research questions:</a:t>
            </a:r>
          </a:p>
          <a:p>
            <a:pPr lvl="1"/>
            <a:r>
              <a:rPr lang="en-US" dirty="0" smtClean="0"/>
              <a:t>What is the average mercury content of swordfish in The Atlantic Ocean?</a:t>
            </a:r>
          </a:p>
          <a:p>
            <a:pPr lvl="1"/>
            <a:r>
              <a:rPr lang="en-US" dirty="0" smtClean="0"/>
              <a:t>Over the last 5 years, what is the average time to degree for Duke undergrads?</a:t>
            </a:r>
          </a:p>
          <a:p>
            <a:pPr lvl="1"/>
            <a:r>
              <a:rPr lang="en-US" dirty="0" smtClean="0"/>
              <a:t>Does a new drug reduce the number of deaths in patients with severe heart disease?</a:t>
            </a:r>
          </a:p>
          <a:p>
            <a:r>
              <a:rPr lang="en-US" dirty="0" smtClean="0"/>
              <a:t>Each question has a specific </a:t>
            </a:r>
            <a:r>
              <a:rPr lang="en-US" u="sng" dirty="0" smtClean="0"/>
              <a:t>target population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Usually impossible to study the entire target population so </a:t>
            </a:r>
            <a:r>
              <a:rPr lang="en-US" u="sng" dirty="0" smtClean="0"/>
              <a:t>sampling</a:t>
            </a:r>
            <a:r>
              <a:rPr lang="en-US" dirty="0" smtClean="0"/>
              <a:t> is used.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87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Anecdotal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man on the news got mercury poisoning from eating swordfish, so the average mercury concentration in swordfish must be dangerously high. </a:t>
            </a:r>
            <a:endParaRPr lang="en-US" dirty="0" smtClean="0"/>
          </a:p>
          <a:p>
            <a:r>
              <a:rPr lang="en-US" dirty="0"/>
              <a:t>I met two students who took more than 7 years to graduate from Duke, so it must take longer to graduate at Duke than at many other colleges. </a:t>
            </a:r>
          </a:p>
          <a:p>
            <a:r>
              <a:rPr lang="en-US" dirty="0"/>
              <a:t>My friend’s dad had a heart attack and died after they gave him a new heart disease drug, so the drug must not work. 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 The </a:t>
            </a:r>
            <a:r>
              <a:rPr lang="en-US" dirty="0"/>
              <a:t>evidence may well be </a:t>
            </a:r>
            <a:r>
              <a:rPr lang="en-US" u="sng" dirty="0"/>
              <a:t>true</a:t>
            </a:r>
            <a:r>
              <a:rPr lang="en-US" dirty="0"/>
              <a:t> and </a:t>
            </a:r>
            <a:r>
              <a:rPr lang="en-US" u="sng" dirty="0"/>
              <a:t>verifiable</a:t>
            </a:r>
            <a:r>
              <a:rPr lang="en-US" dirty="0"/>
              <a:t> but is not likely to represent the target population very well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3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from a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Ex: How long for Duke students to graduate?</a:t>
            </a:r>
          </a:p>
          <a:p>
            <a:r>
              <a:rPr lang="en-US" dirty="0" smtClean="0"/>
              <a:t>Random selection is vital.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</a:t>
            </a:r>
            <a:r>
              <a:rPr lang="en-US" dirty="0" smtClean="0"/>
              <a:t>might </a:t>
            </a:r>
            <a:r>
              <a:rPr lang="en-US" dirty="0" smtClean="0"/>
              <a:t>this sample </a:t>
            </a:r>
            <a:r>
              <a:rPr lang="en-US" dirty="0" smtClean="0"/>
              <a:t>have been collected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endParaRPr lang="en-US" dirty="0" smtClean="0"/>
          </a:p>
        </p:txBody>
      </p:sp>
      <p:pic>
        <p:nvPicPr>
          <p:cNvPr id="4" name="Picture 3" descr="Screen Shot 2014-09-14 at 8.03.5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67000"/>
            <a:ext cx="4477578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61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here?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is a </a:t>
            </a:r>
            <a:r>
              <a:rPr lang="en-US" u="sng" dirty="0" smtClean="0"/>
              <a:t>convenience sample</a:t>
            </a:r>
            <a:r>
              <a:rPr lang="en-US" dirty="0" smtClean="0"/>
              <a:t>. Probably introduces </a:t>
            </a:r>
            <a:r>
              <a:rPr lang="en-US" u="sng" dirty="0" smtClean="0"/>
              <a:t>bias</a:t>
            </a:r>
            <a:r>
              <a:rPr lang="en-US" dirty="0" smtClean="0"/>
              <a:t> into the sample.</a:t>
            </a:r>
            <a:endParaRPr lang="en-US" dirty="0"/>
          </a:p>
        </p:txBody>
      </p:sp>
      <p:pic>
        <p:nvPicPr>
          <p:cNvPr id="10" name="Picture 9" descr="Screen Shot 2014-09-14 at 8.06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1981200"/>
            <a:ext cx="5271477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40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forms of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smtClean="0"/>
              <a:t>Non-response bias</a:t>
            </a:r>
            <a:r>
              <a:rPr lang="en-US" dirty="0" smtClean="0"/>
              <a:t> – sampling protocol may be random but introduce unintentional bias.</a:t>
            </a:r>
          </a:p>
          <a:p>
            <a:pPr lvl="1"/>
            <a:r>
              <a:rPr lang="en-US" dirty="0" smtClean="0"/>
              <a:t>Most often seen in surveys</a:t>
            </a:r>
          </a:p>
          <a:p>
            <a:pPr lvl="1"/>
            <a:r>
              <a:rPr lang="en-US" dirty="0" smtClean="0"/>
              <a:t>Surveys sent to random sample of population but only answered by a certain subset of pop.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*pause - Q</a:t>
            </a:r>
            <a:r>
              <a:rPr lang="en-US" dirty="0" smtClean="0"/>
              <a:t>: If 50% of the online reviews of a product are negative, do you think this means that 50% of buyers are dissatisfied?</a:t>
            </a:r>
          </a:p>
        </p:txBody>
      </p:sp>
      <p:pic>
        <p:nvPicPr>
          <p:cNvPr id="4" name="Picture 3" descr="Screen Shot 2014-09-14 at 8.15.4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00400"/>
            <a:ext cx="3765071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44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Explanatory and response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Explanatory variable is thought to affect response variable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Causal relationship is NOT guaranteed. Labels are used to keep track of </a:t>
            </a:r>
            <a:r>
              <a:rPr lang="en-US" dirty="0" smtClean="0"/>
              <a:t>which variable </a:t>
            </a:r>
            <a:r>
              <a:rPr lang="en-US" dirty="0" smtClean="0"/>
              <a:t>might affect the other. There can be multiple explanatory variables.</a:t>
            </a:r>
          </a:p>
        </p:txBody>
      </p:sp>
      <p:pic>
        <p:nvPicPr>
          <p:cNvPr id="5" name="Picture 4" descr="Screen Shot 2014-09-14 at 8.19.02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0"/>
          <a:stretch/>
        </p:blipFill>
        <p:spPr>
          <a:xfrm>
            <a:off x="762000" y="2971800"/>
            <a:ext cx="8044962" cy="108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0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collected without interfering in how the data arises.</a:t>
            </a:r>
          </a:p>
          <a:p>
            <a:pPr lvl="1"/>
            <a:r>
              <a:rPr lang="en-US" dirty="0" smtClean="0"/>
              <a:t>Ex: collect data from surveys, medical records or follow a </a:t>
            </a:r>
            <a:r>
              <a:rPr lang="en-US" b="1" dirty="0" smtClean="0"/>
              <a:t>cohort</a:t>
            </a:r>
            <a:r>
              <a:rPr lang="en-US" dirty="0" smtClean="0"/>
              <a:t> (group of similar individuals) over time.</a:t>
            </a:r>
          </a:p>
          <a:p>
            <a:r>
              <a:rPr lang="en-US" dirty="0" smtClean="0"/>
              <a:t>Can demonstrate </a:t>
            </a:r>
            <a:r>
              <a:rPr lang="en-US" b="1" dirty="0" smtClean="0"/>
              <a:t>association</a:t>
            </a:r>
            <a:r>
              <a:rPr lang="en-US" dirty="0" smtClean="0"/>
              <a:t> NOT </a:t>
            </a:r>
            <a:r>
              <a:rPr lang="en-US" b="1" dirty="0" smtClean="0"/>
              <a:t>causation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Ex: An observational study found that increased sunscreen usage was associated with increased skin cancer. True verifiable data but what does it mean?</a:t>
            </a:r>
          </a:p>
          <a:p>
            <a:pPr lvl="1"/>
            <a:r>
              <a:rPr lang="en-US" dirty="0" smtClean="0"/>
              <a:t>*pause – What else might be going on?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1750</TotalTime>
  <Words>841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Apothecary</vt:lpstr>
      <vt:lpstr>Designing experiments</vt:lpstr>
      <vt:lpstr>OUTLINE of topics</vt:lpstr>
      <vt:lpstr>Data collection</vt:lpstr>
      <vt:lpstr>Anecdotal evidence</vt:lpstr>
      <vt:lpstr>Sampling from a pop</vt:lpstr>
      <vt:lpstr>What happened here?</vt:lpstr>
      <vt:lpstr>Other forms of bias</vt:lpstr>
      <vt:lpstr>Explanatory and response variables</vt:lpstr>
      <vt:lpstr>Observational studies</vt:lpstr>
      <vt:lpstr>Confounding variables</vt:lpstr>
      <vt:lpstr>How to get random samples</vt:lpstr>
      <vt:lpstr>Simple random</vt:lpstr>
      <vt:lpstr>Stratified sampling</vt:lpstr>
      <vt:lpstr>Clustered sampling</vt:lpstr>
      <vt:lpstr>Principles of experimental design</vt:lpstr>
      <vt:lpstr>PowerPoint Presentation</vt:lpstr>
      <vt:lpstr>PowerPoint Presentation</vt:lpstr>
      <vt:lpstr>PowerPoint Presentation</vt:lpstr>
      <vt:lpstr>PowerPoint Presentation</vt:lpstr>
      <vt:lpstr>Blind studies and placebos</vt:lpstr>
    </vt:vector>
  </TitlesOfParts>
  <Company>New York City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experiments</dc:title>
  <dc:creator>Arend Thorp</dc:creator>
  <cp:lastModifiedBy>Arend Thorp</cp:lastModifiedBy>
  <cp:revision>24</cp:revision>
  <dcterms:created xsi:type="dcterms:W3CDTF">2014-09-09T13:35:43Z</dcterms:created>
  <dcterms:modified xsi:type="dcterms:W3CDTF">2014-09-16T16:19:50Z</dcterms:modified>
</cp:coreProperties>
</file>